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3" r:id="rId2"/>
    <p:sldId id="257" r:id="rId3"/>
    <p:sldId id="258" r:id="rId4"/>
    <p:sldId id="284" r:id="rId5"/>
    <p:sldId id="298" r:id="rId6"/>
    <p:sldId id="299" r:id="rId7"/>
    <p:sldId id="300" r:id="rId8"/>
    <p:sldId id="303" r:id="rId9"/>
    <p:sldId id="301" r:id="rId10"/>
    <p:sldId id="295" r:id="rId11"/>
    <p:sldId id="288" r:id="rId12"/>
    <p:sldId id="289" r:id="rId13"/>
    <p:sldId id="292" r:id="rId14"/>
    <p:sldId id="296" r:id="rId15"/>
    <p:sldId id="297" r:id="rId16"/>
    <p:sldId id="290" r:id="rId17"/>
    <p:sldId id="291" r:id="rId1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92D"/>
    <a:srgbClr val="EB732B"/>
    <a:srgbClr val="E22019"/>
    <a:srgbClr val="58585A"/>
    <a:srgbClr val="B1A89B"/>
    <a:srgbClr val="3C3C3B"/>
    <a:srgbClr val="8F8A7D"/>
    <a:srgbClr val="E16E89"/>
    <a:srgbClr val="EC9939"/>
    <a:srgbClr val="CF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08" y="-9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7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10" y="0"/>
            <a:ext cx="2945076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F962D-0FAD-45DF-870C-BD5DAF70ADFF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077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10" y="9428323"/>
            <a:ext cx="2945076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0B8-8002-49D8-B60F-D487FA6B2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7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010" y="0"/>
            <a:ext cx="2945076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C9A0-2173-4F8F-89BA-4D053AF67BAD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45" y="4714955"/>
            <a:ext cx="5437186" cy="446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5077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010" y="9428323"/>
            <a:ext cx="2945076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3FA63-2E76-415F-9FF5-71D5F1322F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FA63-2E76-415F-9FF5-71D5F1322F0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FA63-2E76-415F-9FF5-71D5F1322F0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E5B128-3A06-4CE3-A270-CBF888CAB9A0}" type="slidenum">
              <a:rPr lang="fr-FR" altLang="fr-FR" smtClean="0"/>
              <a:pPr/>
              <a:t>13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E5B128-3A06-4CE3-A270-CBF888CAB9A0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03524"/>
            <a:ext cx="7772400" cy="1386744"/>
          </a:xfrm>
        </p:spPr>
        <p:txBody>
          <a:bodyPr anchor="b" anchorCtr="0">
            <a:normAutofit/>
          </a:bodyPr>
          <a:lstStyle>
            <a:lvl1pPr algn="l">
              <a:defRPr sz="2800" b="0" i="0" cap="all" spc="100">
                <a:solidFill>
                  <a:schemeClr val="bg1"/>
                </a:solidFill>
                <a:latin typeface="Brandon Grotesque Regular"/>
                <a:cs typeface="Brandon Grotesque Regular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908180"/>
            <a:ext cx="5576864" cy="1449118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34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67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1568450" y="482600"/>
            <a:ext cx="1804988" cy="423863"/>
          </a:xfrm>
          <a:prstGeom prst="rect">
            <a:avLst/>
          </a:prstGeom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000" dirty="0" smtClean="0">
              <a:solidFill>
                <a:srgbClr val="F5B12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538537" y="484717"/>
            <a:ext cx="5283729" cy="423333"/>
          </a:xfrm>
        </p:spPr>
        <p:txBody>
          <a:bodyPr anchor="b">
            <a:noAutofit/>
          </a:bodyPr>
          <a:lstStyle>
            <a:lvl1pPr algn="l">
              <a:defRPr sz="2600" baseline="0">
                <a:solidFill>
                  <a:srgbClr val="595959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984" y="1286386"/>
            <a:ext cx="3740340" cy="1143000"/>
          </a:xfrm>
        </p:spPr>
        <p:txBody>
          <a:bodyPr anchor="t" anchorCtr="0">
            <a:normAutofit/>
          </a:bodyPr>
          <a:lstStyle>
            <a:lvl1pPr algn="l">
              <a:defRPr lang="fr-FR" sz="2800" b="0" i="0" kern="1200" cap="all" spc="100" smtClean="0">
                <a:solidFill>
                  <a:srgbClr val="EB732B"/>
                </a:solidFill>
                <a:latin typeface="Brandon Grotesque Regular"/>
                <a:ea typeface="+mj-ea"/>
                <a:cs typeface="Brandon Grotesque Regular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07439" y="1286385"/>
            <a:ext cx="3752673" cy="4841505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1800">
                <a:solidFill>
                  <a:srgbClr val="EB732B"/>
                </a:solidFill>
                <a:latin typeface="Open Sans Light"/>
                <a:cs typeface="Open Sans Light"/>
              </a:defRPr>
            </a:lvl1pPr>
            <a:lvl2pPr marL="0" indent="0">
              <a:spcBef>
                <a:spcPts val="0"/>
              </a:spcBef>
              <a:buNone/>
              <a:defRPr sz="1800" b="1" i="0" cap="all">
                <a:solidFill>
                  <a:srgbClr val="EB732B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200" b="0" i="0" cap="all">
                <a:solidFill>
                  <a:srgbClr val="58585A"/>
                </a:solidFill>
                <a:latin typeface="Open Sans"/>
                <a:cs typeface="Open Sans"/>
              </a:defRPr>
            </a:lvl3pPr>
            <a:lvl4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 cap="all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B1A89B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r>
              <a:rPr lang="fr-FR" dirty="0" smtClean="0"/>
              <a:t>O1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Titre</a:t>
            </a:r>
          </a:p>
          <a:p>
            <a:pPr lvl="2">
              <a:lnSpc>
                <a:spcPct val="110000"/>
              </a:lnSpc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DOLOR SIT AMET,</a:t>
            </a:r>
          </a:p>
          <a:p>
            <a:pPr lvl="3">
              <a:lnSpc>
                <a:spcPct val="110000"/>
              </a:lnSpc>
            </a:pPr>
            <a:r>
              <a:rPr lang="fr-FR" dirty="0" err="1" smtClean="0"/>
              <a:t>ConseTETUR</a:t>
            </a:r>
            <a:r>
              <a:rPr lang="fr-FR" dirty="0" smtClean="0"/>
              <a:t> SADIPS</a:t>
            </a:r>
          </a:p>
          <a:p>
            <a:pPr marL="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>
                <a:solidFill>
                  <a:srgbClr val="E15915"/>
                </a:solidFill>
              </a:rPr>
              <a:t>___________</a:t>
            </a:r>
          </a:p>
          <a:p>
            <a:r>
              <a:rPr lang="fr-FR" dirty="0" smtClean="0"/>
              <a:t>O2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Titre</a:t>
            </a:r>
          </a:p>
          <a:p>
            <a:pPr lvl="2">
              <a:lnSpc>
                <a:spcPct val="110000"/>
              </a:lnSpc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DOLOR SIT AMET,</a:t>
            </a:r>
          </a:p>
          <a:p>
            <a:pPr lvl="3">
              <a:lnSpc>
                <a:spcPct val="110000"/>
              </a:lnSpc>
            </a:pPr>
            <a:r>
              <a:rPr lang="fr-FR" dirty="0" err="1" smtClean="0"/>
              <a:t>ConseTETUR</a:t>
            </a:r>
            <a:r>
              <a:rPr lang="fr-FR" dirty="0" smtClean="0"/>
              <a:t> SADIPS</a:t>
            </a:r>
          </a:p>
          <a:p>
            <a:pPr marL="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>
                <a:solidFill>
                  <a:srgbClr val="E15915"/>
                </a:solidFill>
              </a:rPr>
              <a:t>___________</a:t>
            </a:r>
          </a:p>
          <a:p>
            <a:r>
              <a:rPr lang="fr-FR" dirty="0" smtClean="0"/>
              <a:t>O3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Titre</a:t>
            </a:r>
          </a:p>
          <a:p>
            <a:pPr lvl="2">
              <a:lnSpc>
                <a:spcPct val="110000"/>
              </a:lnSpc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DOLOR SIT AMET,</a:t>
            </a:r>
          </a:p>
          <a:p>
            <a:pPr lvl="3">
              <a:lnSpc>
                <a:spcPct val="120000"/>
              </a:lnSpc>
            </a:pPr>
            <a:r>
              <a:rPr lang="fr-FR" dirty="0" err="1" smtClean="0">
                <a:solidFill>
                  <a:schemeClr val="tx1"/>
                </a:solidFill>
              </a:rPr>
              <a:t>Lorem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ipsum</a:t>
            </a:r>
            <a:r>
              <a:rPr lang="fr-FR" dirty="0" smtClean="0">
                <a:solidFill>
                  <a:schemeClr val="tx1"/>
                </a:solidFill>
              </a:rPr>
              <a:t> DOLOR SIT AMET,</a:t>
            </a:r>
          </a:p>
          <a:p>
            <a:pPr lvl="3">
              <a:lnSpc>
                <a:spcPct val="120000"/>
              </a:lnSpc>
            </a:pPr>
            <a:r>
              <a:rPr lang="fr-FR" dirty="0" err="1" smtClean="0">
                <a:solidFill>
                  <a:schemeClr val="tx1"/>
                </a:solidFill>
              </a:rPr>
              <a:t>Lorem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ipsum</a:t>
            </a:r>
            <a:r>
              <a:rPr lang="fr-FR" dirty="0" smtClean="0">
                <a:solidFill>
                  <a:schemeClr val="tx1"/>
                </a:solidFill>
              </a:rPr>
              <a:t> DOLOR SIT AMET,</a:t>
            </a:r>
          </a:p>
          <a:p>
            <a:pPr lvl="3">
              <a:lnSpc>
                <a:spcPct val="110000"/>
              </a:lnSpc>
            </a:pPr>
            <a:r>
              <a:rPr lang="fr-FR" dirty="0" err="1" smtClean="0"/>
              <a:t>ConseTETUR</a:t>
            </a:r>
            <a:r>
              <a:rPr lang="fr-FR" dirty="0" smtClean="0"/>
              <a:t> SADIPS</a:t>
            </a:r>
          </a:p>
          <a:p>
            <a:pPr marL="0" marR="0" lvl="3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>
                <a:solidFill>
                  <a:srgbClr val="E15915"/>
                </a:solidFill>
              </a:rPr>
              <a:t>___________</a:t>
            </a:r>
          </a:p>
          <a:p>
            <a:pPr lvl="3">
              <a:lnSpc>
                <a:spcPct val="110000"/>
              </a:lnSpc>
            </a:pPr>
            <a:endParaRPr lang="fr-FR" dirty="0" smtClean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693984" y="6431675"/>
            <a:ext cx="30235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PAGE </a:t>
            </a:r>
            <a:fld id="{1C8E7F8F-06D2-D842-96B7-83977710926C}" type="slidenum">
              <a:rPr lang="pt-BR" sz="700" b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pPr algn="l"/>
              <a:t>‹N°›</a:t>
            </a:fld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Congrès</a:t>
            </a:r>
            <a:r>
              <a:rPr lang="pt-BR" sz="700" b="0" baseline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FFRC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4-5 février 2019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  Actualité</a:t>
            </a:r>
            <a:r>
              <a:rPr lang="pt-BR" sz="700" b="1" baseline="0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 sociale</a:t>
            </a:r>
            <a:endParaRPr lang="fr-FR" sz="7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5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93983" y="1286386"/>
            <a:ext cx="7866129" cy="1143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lang="fr-FR" sz="5400" b="1" i="0" u="none" kern="1200" cap="all" spc="100" smtClean="0">
                <a:solidFill>
                  <a:schemeClr val="bg1">
                    <a:alpha val="35000"/>
                  </a:schemeClr>
                </a:solidFill>
                <a:latin typeface="Brandon Grotesque Bold"/>
                <a:ea typeface="+mj-ea"/>
                <a:cs typeface="Brandon Grotesque Bold"/>
              </a:defRPr>
            </a:lvl1pPr>
            <a:lvl4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solidFill>
                  <a:schemeClr val="bg1">
                    <a:alpha val="35000"/>
                  </a:schemeClr>
                </a:solidFill>
                <a:latin typeface="Brandon Grotesque Bold"/>
                <a:cs typeface="Brandon Grotesque Bold"/>
              </a:defRPr>
            </a:lvl4pPr>
          </a:lstStyle>
          <a:p>
            <a:pPr marL="0" marR="0" lvl="3" indent="0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985" y="2539782"/>
            <a:ext cx="7866128" cy="2045936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800" cap="all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0" indent="0">
              <a:spcBef>
                <a:spcPts val="0"/>
              </a:spcBef>
              <a:buNone/>
              <a:defRPr sz="2000" b="1" i="0" cap="all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200" b="0" i="0" cap="all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chemeClr val="bg1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798286" y="2201333"/>
            <a:ext cx="719999" cy="0"/>
          </a:xfrm>
          <a:prstGeom prst="line">
            <a:avLst/>
          </a:prstGeom>
          <a:ln>
            <a:solidFill>
              <a:schemeClr val="bg1">
                <a:alpha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 userDrawn="1"/>
        </p:nvSpPr>
        <p:spPr>
          <a:xfrm>
            <a:off x="693984" y="6431675"/>
            <a:ext cx="30235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PAGE </a:t>
            </a:r>
            <a:fld id="{1C8E7F8F-06D2-D842-96B7-83977710926C}" type="slidenum">
              <a:rPr lang="pt-BR" sz="700" b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pPr algn="l"/>
              <a:t>‹N°›</a:t>
            </a:fld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Congrès</a:t>
            </a:r>
            <a:r>
              <a:rPr lang="pt-BR" sz="700" b="0" baseline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FFRC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4-5 février 2019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  Actualité</a:t>
            </a:r>
            <a:r>
              <a:rPr lang="pt-BR" sz="700" b="1" baseline="0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 sociale</a:t>
            </a:r>
            <a:endParaRPr lang="fr-FR" sz="7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2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93983" y="1286386"/>
            <a:ext cx="7866129" cy="1143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lang="fr-FR" sz="5400" b="1" i="0" u="none" kern="1200" cap="all" spc="100" smtClean="0">
                <a:solidFill>
                  <a:schemeClr val="bg1">
                    <a:alpha val="35000"/>
                  </a:schemeClr>
                </a:solidFill>
                <a:latin typeface="Brandon Grotesque Bold"/>
                <a:ea typeface="+mj-ea"/>
                <a:cs typeface="Brandon Grotesque Bold"/>
              </a:defRPr>
            </a:lvl1pPr>
            <a:lvl4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solidFill>
                  <a:schemeClr val="bg1">
                    <a:alpha val="35000"/>
                  </a:schemeClr>
                </a:solidFill>
                <a:latin typeface="Brandon Grotesque Bold"/>
                <a:cs typeface="Brandon Grotesque Bold"/>
              </a:defRPr>
            </a:lvl4pPr>
          </a:lstStyle>
          <a:p>
            <a:pPr marL="0" marR="0" lvl="3" indent="0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693985" y="2539782"/>
            <a:ext cx="7866128" cy="2045936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800" cap="all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0" indent="0">
              <a:spcBef>
                <a:spcPts val="0"/>
              </a:spcBef>
              <a:buNone/>
              <a:defRPr sz="2000" b="1" i="0" cap="all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200" b="0" i="0" cap="all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chemeClr val="bg1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798286" y="2201333"/>
            <a:ext cx="719999" cy="0"/>
          </a:xfrm>
          <a:prstGeom prst="line">
            <a:avLst/>
          </a:prstGeom>
          <a:ln>
            <a:solidFill>
              <a:schemeClr val="bg1">
                <a:alpha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5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93983" y="1286386"/>
            <a:ext cx="7866129" cy="1143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lang="fr-FR" sz="5400" b="1" i="0" u="none" kern="1200" cap="all" spc="100" smtClean="0">
                <a:solidFill>
                  <a:schemeClr val="bg1">
                    <a:alpha val="35000"/>
                  </a:schemeClr>
                </a:solidFill>
                <a:latin typeface="Brandon Grotesque Bold"/>
                <a:ea typeface="+mj-ea"/>
                <a:cs typeface="Brandon Grotesque Bold"/>
              </a:defRPr>
            </a:lvl1pPr>
            <a:lvl4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solidFill>
                  <a:schemeClr val="bg1">
                    <a:alpha val="35000"/>
                  </a:schemeClr>
                </a:solidFill>
                <a:latin typeface="Brandon Grotesque Bold"/>
                <a:cs typeface="Brandon Grotesque Bold"/>
              </a:defRPr>
            </a:lvl4pPr>
          </a:lstStyle>
          <a:p>
            <a:pPr marL="0" marR="0" lvl="3" indent="0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693985" y="2539782"/>
            <a:ext cx="7866128" cy="2045936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800" cap="all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0" indent="0">
              <a:spcBef>
                <a:spcPts val="0"/>
              </a:spcBef>
              <a:buNone/>
              <a:defRPr sz="2000" b="1" i="0" cap="all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200" b="0" i="0" cap="all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chemeClr val="bg1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798286" y="2201333"/>
            <a:ext cx="719999" cy="0"/>
          </a:xfrm>
          <a:prstGeom prst="line">
            <a:avLst/>
          </a:prstGeom>
          <a:ln>
            <a:solidFill>
              <a:schemeClr val="bg1">
                <a:alpha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2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93983" y="1286386"/>
            <a:ext cx="7866129" cy="1143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lang="fr-FR" sz="5400" b="1" i="0" u="none" kern="1200" cap="all" spc="100" smtClean="0">
                <a:solidFill>
                  <a:schemeClr val="bg1">
                    <a:alpha val="35000"/>
                  </a:schemeClr>
                </a:solidFill>
                <a:latin typeface="Brandon Grotesque Bold"/>
                <a:ea typeface="+mj-ea"/>
                <a:cs typeface="Brandon Grotesque Bold"/>
              </a:defRPr>
            </a:lvl1pPr>
            <a:lvl4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solidFill>
                  <a:schemeClr val="bg1">
                    <a:alpha val="35000"/>
                  </a:schemeClr>
                </a:solidFill>
                <a:latin typeface="Brandon Grotesque Bold"/>
                <a:cs typeface="Brandon Grotesque Bold"/>
              </a:defRPr>
            </a:lvl4pPr>
          </a:lstStyle>
          <a:p>
            <a:pPr marL="0" marR="0" lvl="3" indent="0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693985" y="2539782"/>
            <a:ext cx="7866128" cy="2045936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800" cap="all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0" indent="0">
              <a:spcBef>
                <a:spcPts val="0"/>
              </a:spcBef>
              <a:buNone/>
              <a:defRPr sz="2000" b="1" i="0" cap="all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200" b="0" i="0" cap="all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chemeClr val="bg1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798286" y="2201333"/>
            <a:ext cx="719999" cy="0"/>
          </a:xfrm>
          <a:prstGeom prst="line">
            <a:avLst/>
          </a:prstGeom>
          <a:ln>
            <a:solidFill>
              <a:schemeClr val="bg1">
                <a:alpha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 userDrawn="1"/>
        </p:nvSpPr>
        <p:spPr>
          <a:xfrm>
            <a:off x="693984" y="6431675"/>
            <a:ext cx="30235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PAGE </a:t>
            </a:r>
            <a:fld id="{1C8E7F8F-06D2-D842-96B7-83977710926C}" type="slidenum">
              <a:rPr lang="pt-BR" sz="700" b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pPr algn="l"/>
              <a:t>‹N°›</a:t>
            </a:fld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Congrès</a:t>
            </a:r>
            <a:r>
              <a:rPr lang="pt-BR" sz="700" b="0" baseline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FFRC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4-5 février 2019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  Actualité</a:t>
            </a:r>
            <a:r>
              <a:rPr lang="pt-BR" sz="700" b="1" baseline="0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 sociale</a:t>
            </a:r>
            <a:endParaRPr lang="fr-FR" sz="7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4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93983" y="1286386"/>
            <a:ext cx="7866129" cy="1143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lang="fr-FR" sz="5400" b="1" i="0" u="none" kern="1200" cap="all" spc="100" smtClean="0">
                <a:solidFill>
                  <a:schemeClr val="bg1">
                    <a:alpha val="35000"/>
                  </a:schemeClr>
                </a:solidFill>
                <a:latin typeface="Brandon Grotesque Bold"/>
                <a:ea typeface="+mj-ea"/>
                <a:cs typeface="Brandon Grotesque Bold"/>
              </a:defRPr>
            </a:lvl1pPr>
            <a:lvl4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solidFill>
                  <a:schemeClr val="bg1">
                    <a:alpha val="35000"/>
                  </a:schemeClr>
                </a:solidFill>
                <a:latin typeface="Brandon Grotesque Bold"/>
                <a:cs typeface="Brandon Grotesque Bold"/>
              </a:defRPr>
            </a:lvl4pPr>
          </a:lstStyle>
          <a:p>
            <a:pPr marL="0" marR="0" lvl="3" indent="0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693985" y="2539782"/>
            <a:ext cx="7866128" cy="2045936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800" cap="all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0" indent="0">
              <a:spcBef>
                <a:spcPts val="0"/>
              </a:spcBef>
              <a:buNone/>
              <a:defRPr sz="2000" b="1" i="0" cap="all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200" b="0" i="0" cap="all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chemeClr val="bg1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798286" y="2201333"/>
            <a:ext cx="719999" cy="0"/>
          </a:xfrm>
          <a:prstGeom prst="line">
            <a:avLst/>
          </a:prstGeom>
          <a:ln>
            <a:solidFill>
              <a:schemeClr val="bg1">
                <a:alpha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 userDrawn="1"/>
        </p:nvSpPr>
        <p:spPr>
          <a:xfrm>
            <a:off x="693984" y="6431675"/>
            <a:ext cx="30235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PAGE </a:t>
            </a:r>
            <a:fld id="{1C8E7F8F-06D2-D842-96B7-83977710926C}" type="slidenum">
              <a:rPr lang="pt-BR" sz="700" b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pPr algn="l"/>
              <a:t>‹N°›</a:t>
            </a:fld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Congrès</a:t>
            </a:r>
            <a:r>
              <a:rPr lang="pt-BR" sz="700" b="0" baseline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FFRC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4-5 février 2019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  Actualité</a:t>
            </a:r>
            <a:r>
              <a:rPr lang="pt-BR" sz="700" b="1" baseline="0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 sociale</a:t>
            </a:r>
            <a:endParaRPr lang="fr-FR" sz="7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4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93984" y="2056191"/>
            <a:ext cx="3752673" cy="42908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B1A89B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B732B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58585A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r>
              <a:rPr lang="fr-FR" dirty="0" smtClean="0"/>
              <a:t>LOREM IPSUM DOLOR SIT AMET, CONSETETUR SADIPSCING ELITR, SED DIAM NONUMY EIRMOD TEMPOR INVIDUNT UT LABORE ET</a:t>
            </a:r>
            <a:br>
              <a:rPr lang="fr-FR" dirty="0" smtClean="0"/>
            </a:br>
            <a:r>
              <a:rPr lang="fr-FR" dirty="0" smtClean="0"/>
              <a:t>DOLORE MAGNA ALIQUYAM ERAT, SED</a:t>
            </a:r>
          </a:p>
          <a:p>
            <a:pPr lvl="3"/>
            <a:endParaRPr lang="fr-FR" dirty="0" smtClean="0">
              <a:solidFill>
                <a:srgbClr val="E15915"/>
              </a:solidFill>
            </a:endParaRPr>
          </a:p>
          <a:p>
            <a:pPr lvl="2">
              <a:lnSpc>
                <a:spcPct val="110000"/>
              </a:lnSpc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consetetur</a:t>
            </a:r>
            <a:r>
              <a:rPr lang="fr-FR" dirty="0" smtClean="0"/>
              <a:t> </a:t>
            </a:r>
            <a:r>
              <a:rPr lang="fr-FR" dirty="0" err="1" smtClean="0"/>
              <a:t>sadipscing</a:t>
            </a:r>
            <a:r>
              <a:rPr lang="fr-FR" dirty="0" smtClean="0"/>
              <a:t> </a:t>
            </a:r>
            <a:r>
              <a:rPr lang="fr-FR" dirty="0" err="1" smtClean="0"/>
              <a:t>elitr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diam </a:t>
            </a:r>
            <a:r>
              <a:rPr lang="fr-FR" dirty="0" err="1" smtClean="0"/>
              <a:t>nonumy</a:t>
            </a:r>
            <a:r>
              <a:rPr lang="fr-FR" dirty="0" smtClean="0"/>
              <a:t> </a:t>
            </a:r>
            <a:r>
              <a:rPr lang="fr-FR" dirty="0" err="1" smtClean="0"/>
              <a:t>eirmod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invidunt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magnaaliquyam</a:t>
            </a:r>
            <a:r>
              <a:rPr lang="fr-FR" dirty="0" smtClean="0"/>
              <a:t> erat, </a:t>
            </a:r>
            <a:r>
              <a:rPr lang="fr-FR" dirty="0" err="1" smtClean="0"/>
              <a:t>sed</a:t>
            </a:r>
            <a:r>
              <a:rPr lang="fr-FR" dirty="0" smtClean="0"/>
              <a:t> </a:t>
            </a:r>
          </a:p>
          <a:p>
            <a:pPr lvl="3"/>
            <a:endParaRPr lang="fr-FR" dirty="0" smtClean="0"/>
          </a:p>
          <a:p>
            <a:pPr lvl="1">
              <a:lnSpc>
                <a:spcPct val="110000"/>
              </a:lnSpc>
            </a:pP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vero</a:t>
            </a:r>
            <a:r>
              <a:rPr lang="fr-FR" dirty="0" smtClean="0"/>
              <a:t> </a:t>
            </a:r>
            <a:r>
              <a:rPr lang="fr-FR" dirty="0" err="1" smtClean="0"/>
              <a:t>eos</a:t>
            </a:r>
            <a:r>
              <a:rPr lang="fr-FR" dirty="0" smtClean="0"/>
              <a:t> et </a:t>
            </a:r>
            <a:r>
              <a:rPr lang="fr-FR" dirty="0" err="1" smtClean="0"/>
              <a:t>accusam</a:t>
            </a:r>
            <a:endParaRPr lang="fr-FR" dirty="0" smtClean="0"/>
          </a:p>
          <a:p>
            <a:pPr lvl="3">
              <a:lnSpc>
                <a:spcPct val="120000"/>
              </a:lnSpc>
            </a:pPr>
            <a:r>
              <a:rPr lang="fr-FR" dirty="0" err="1" smtClean="0">
                <a:solidFill>
                  <a:schemeClr val="tx1"/>
                </a:solidFill>
              </a:rPr>
              <a:t>dolores</a:t>
            </a:r>
            <a:r>
              <a:rPr lang="fr-FR" dirty="0" smtClean="0">
                <a:solidFill>
                  <a:schemeClr val="tx1"/>
                </a:solidFill>
              </a:rPr>
              <a:t> et </a:t>
            </a:r>
            <a:r>
              <a:rPr lang="fr-FR" dirty="0" err="1" smtClean="0">
                <a:solidFill>
                  <a:schemeClr val="tx1"/>
                </a:solidFill>
              </a:rPr>
              <a:t>ea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rebum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Stet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clita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vero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eos</a:t>
            </a:r>
            <a:r>
              <a:rPr lang="fr-FR" dirty="0" smtClean="0">
                <a:solidFill>
                  <a:schemeClr val="tx1"/>
                </a:solidFill>
              </a:rPr>
              <a:t> et </a:t>
            </a:r>
            <a:r>
              <a:rPr lang="fr-FR" dirty="0" err="1" smtClean="0">
                <a:solidFill>
                  <a:schemeClr val="tx1"/>
                </a:solidFill>
              </a:rPr>
              <a:t>accusam</a:t>
            </a:r>
            <a:r>
              <a:rPr lang="fr-FR" dirty="0" smtClean="0">
                <a:solidFill>
                  <a:schemeClr val="tx1"/>
                </a:solidFill>
              </a:rPr>
              <a:t> et </a:t>
            </a:r>
            <a:r>
              <a:rPr lang="fr-FR" dirty="0" err="1" smtClean="0">
                <a:solidFill>
                  <a:schemeClr val="tx1"/>
                </a:solidFill>
              </a:rPr>
              <a:t>justo</a:t>
            </a:r>
            <a:r>
              <a:rPr lang="fr-FR" dirty="0" smtClean="0">
                <a:solidFill>
                  <a:schemeClr val="tx1"/>
                </a:solidFill>
              </a:rPr>
              <a:t> duo </a:t>
            </a:r>
            <a:r>
              <a:rPr lang="fr-FR" dirty="0" err="1" smtClean="0">
                <a:solidFill>
                  <a:schemeClr val="tx1"/>
                </a:solidFill>
              </a:rPr>
              <a:t>dolores</a:t>
            </a:r>
            <a:endParaRPr lang="fr-FR" dirty="0" smtClean="0"/>
          </a:p>
        </p:txBody>
      </p:sp>
      <p:sp>
        <p:nvSpPr>
          <p:cNvPr id="6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807439" y="2063448"/>
            <a:ext cx="3752673" cy="42908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B1A89B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B732B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58585A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r>
              <a:rPr lang="fr-FR" dirty="0" smtClean="0"/>
              <a:t>LOREM IPSUM DOLOR SIT AMET, CONSETETUR SADIPSCING ELITR, SED DIAM NONUMY EIRMOD TEMPOR INVIDUNT UT LABORE ET</a:t>
            </a:r>
            <a:br>
              <a:rPr lang="fr-FR" dirty="0" smtClean="0"/>
            </a:br>
            <a:r>
              <a:rPr lang="fr-FR" dirty="0" smtClean="0"/>
              <a:t>DOLORE MAGNA ALIQUYAM ERAT, SED</a:t>
            </a:r>
          </a:p>
          <a:p>
            <a:pPr lvl="3"/>
            <a:endParaRPr lang="fr-FR" dirty="0" smtClean="0">
              <a:solidFill>
                <a:srgbClr val="E15915"/>
              </a:solidFill>
            </a:endParaRPr>
          </a:p>
          <a:p>
            <a:pPr lvl="2">
              <a:lnSpc>
                <a:spcPct val="110000"/>
              </a:lnSpc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consetetur</a:t>
            </a:r>
            <a:r>
              <a:rPr lang="fr-FR" dirty="0" smtClean="0"/>
              <a:t> </a:t>
            </a:r>
            <a:r>
              <a:rPr lang="fr-FR" dirty="0" err="1" smtClean="0"/>
              <a:t>sadipscing</a:t>
            </a:r>
            <a:r>
              <a:rPr lang="fr-FR" dirty="0" smtClean="0"/>
              <a:t> </a:t>
            </a:r>
            <a:r>
              <a:rPr lang="fr-FR" dirty="0" err="1" smtClean="0"/>
              <a:t>elitr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diam </a:t>
            </a:r>
            <a:r>
              <a:rPr lang="fr-FR" dirty="0" err="1" smtClean="0"/>
              <a:t>nonumy</a:t>
            </a:r>
            <a:r>
              <a:rPr lang="fr-FR" dirty="0" smtClean="0"/>
              <a:t> </a:t>
            </a:r>
            <a:r>
              <a:rPr lang="fr-FR" dirty="0" err="1" smtClean="0"/>
              <a:t>eirmod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invidunt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magnaaliquyam</a:t>
            </a:r>
            <a:r>
              <a:rPr lang="fr-FR" dirty="0" smtClean="0"/>
              <a:t> erat, </a:t>
            </a:r>
            <a:r>
              <a:rPr lang="fr-FR" dirty="0" err="1" smtClean="0"/>
              <a:t>sed</a:t>
            </a:r>
            <a:r>
              <a:rPr lang="fr-FR" dirty="0" smtClean="0"/>
              <a:t> </a:t>
            </a:r>
          </a:p>
          <a:p>
            <a:pPr lvl="3"/>
            <a:endParaRPr lang="fr-FR" dirty="0" smtClean="0"/>
          </a:p>
          <a:p>
            <a:pPr lvl="1">
              <a:lnSpc>
                <a:spcPct val="110000"/>
              </a:lnSpc>
            </a:pP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vero</a:t>
            </a:r>
            <a:r>
              <a:rPr lang="fr-FR" dirty="0" smtClean="0"/>
              <a:t> </a:t>
            </a:r>
            <a:r>
              <a:rPr lang="fr-FR" dirty="0" err="1" smtClean="0"/>
              <a:t>eos</a:t>
            </a:r>
            <a:r>
              <a:rPr lang="fr-FR" dirty="0" smtClean="0"/>
              <a:t> et </a:t>
            </a:r>
            <a:r>
              <a:rPr lang="fr-FR" dirty="0" err="1" smtClean="0"/>
              <a:t>accusam</a:t>
            </a:r>
            <a:endParaRPr lang="fr-FR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93984" y="439720"/>
            <a:ext cx="7866128" cy="673042"/>
          </a:xfrm>
        </p:spPr>
        <p:txBody>
          <a:bodyPr anchor="t" anchorCtr="0">
            <a:normAutofit/>
          </a:bodyPr>
          <a:lstStyle>
            <a:lvl1pPr algn="l">
              <a:defRPr lang="fr-FR" sz="2800" b="0" i="0" kern="1200" cap="all" spc="100" smtClean="0">
                <a:solidFill>
                  <a:srgbClr val="E15915"/>
                </a:solidFill>
                <a:latin typeface="Brandon Grotesque Regular"/>
                <a:ea typeface="+mj-ea"/>
                <a:cs typeface="Brandon Grotesque Regular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1"/>
          </p:nvPr>
        </p:nvSpPr>
        <p:spPr>
          <a:xfrm>
            <a:off x="685800" y="1016001"/>
            <a:ext cx="7874312" cy="689427"/>
          </a:xfrm>
        </p:spPr>
        <p:txBody>
          <a:bodyPr>
            <a:noAutofit/>
          </a:bodyPr>
          <a:lstStyle>
            <a:lvl1pPr marL="0" indent="0" algn="l">
              <a:buNone/>
              <a:defRPr sz="2000" b="0" i="0" cap="all">
                <a:solidFill>
                  <a:srgbClr val="3C3C3B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42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85800" y="2387054"/>
            <a:ext cx="7866128" cy="673042"/>
          </a:xfrm>
        </p:spPr>
        <p:txBody>
          <a:bodyPr anchor="t" anchorCtr="0">
            <a:normAutofit/>
          </a:bodyPr>
          <a:lstStyle>
            <a:lvl1pPr algn="ctr">
              <a:defRPr lang="fr-FR" sz="2800" b="0" i="0" kern="1200" cap="all" spc="100" smtClean="0">
                <a:solidFill>
                  <a:srgbClr val="58585A"/>
                </a:solidFill>
                <a:latin typeface="Brandon Grotesque Regular"/>
                <a:ea typeface="+mj-ea"/>
                <a:cs typeface="Brandon Grotesque Regular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1"/>
          </p:nvPr>
        </p:nvSpPr>
        <p:spPr>
          <a:xfrm>
            <a:off x="685800" y="3156858"/>
            <a:ext cx="7874312" cy="689427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 cap="all">
                <a:solidFill>
                  <a:srgbClr val="EB732B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693984" y="6431675"/>
            <a:ext cx="30235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PAGE </a:t>
            </a:r>
            <a:fld id="{1C8E7F8F-06D2-D842-96B7-83977710926C}" type="slidenum">
              <a:rPr lang="pt-BR" sz="700" b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pPr algn="l"/>
              <a:t>‹N°›</a:t>
            </a:fld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Congrès</a:t>
            </a:r>
            <a:r>
              <a:rPr lang="pt-BR" sz="700" b="0" baseline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FFRC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4-5 février 2019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  Actualité</a:t>
            </a:r>
            <a:r>
              <a:rPr lang="pt-BR" sz="700" b="1" baseline="0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 sociale</a:t>
            </a:r>
            <a:endParaRPr lang="fr-FR" sz="7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9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l"/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ts val="1800"/>
              </a:spcBef>
              <a:buNone/>
            </a:pPr>
            <a:r>
              <a:rPr lang="fr-FR" dirty="0" smtClean="0"/>
              <a:t>Cliquez pour modifier les styles du texte du masque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FR" dirty="0" smtClean="0"/>
              <a:t>Deuxième niveau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fr-FR" dirty="0" smtClean="0"/>
              <a:t>Troisième niveau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fr-FR" dirty="0" smtClean="0"/>
              <a:t>Quatrième niveau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693984" y="6431675"/>
            <a:ext cx="30235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PAGE </a:t>
            </a:r>
            <a:fld id="{1C8E7F8F-06D2-D842-96B7-83977710926C}" type="slidenum">
              <a:rPr lang="pt-BR" sz="700" b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pPr algn="l"/>
              <a:t>‹N°›</a:t>
            </a:fld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Congrès</a:t>
            </a:r>
            <a:r>
              <a:rPr lang="pt-BR" sz="700" b="0" baseline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FFRC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pt-BR" sz="700" b="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 4-5 février 2019  </a:t>
            </a:r>
            <a:r>
              <a:rPr lang="pt-BR" sz="7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  Actualité</a:t>
            </a:r>
            <a:r>
              <a:rPr lang="pt-BR" sz="700" b="1" baseline="0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 sociale</a:t>
            </a:r>
            <a:endParaRPr lang="fr-FR" sz="7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6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fr-FR" sz="2800" b="0" i="0" kern="1200" cap="all" spc="100">
          <a:solidFill>
            <a:schemeClr val="tx1"/>
          </a:solidFill>
          <a:latin typeface="Brandon Grotesque Regular"/>
          <a:ea typeface="+mj-ea"/>
          <a:cs typeface="Brandon Grotesque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fr-FR" sz="1800" kern="1200" smtClean="0">
          <a:solidFill>
            <a:srgbClr val="E15915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fr-FR" sz="1800" b="1" i="0" kern="1200" cap="all" smtClean="0">
          <a:solidFill>
            <a:srgbClr val="E15915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fr-FR" sz="1200" b="0" i="0" kern="1200" cap="all" smtClean="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i="0" kern="1200" cap="all" smtClean="0">
          <a:ln>
            <a:solidFill>
              <a:srgbClr val="E15915">
                <a:alpha val="0"/>
              </a:srgbClr>
            </a:solidFill>
          </a:ln>
          <a:solidFill>
            <a:srgbClr val="8F8A7D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2000" kern="1200">
          <a:solidFill>
            <a:schemeClr val="tx1"/>
          </a:solidFill>
          <a:latin typeface="Brandon Grotesque Regular"/>
          <a:ea typeface="+mn-ea"/>
          <a:cs typeface="Brandon Grotesque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3984" y="1479176"/>
            <a:ext cx="8037640" cy="673042"/>
          </a:xfrm>
        </p:spPr>
        <p:txBody>
          <a:bodyPr>
            <a:normAutofit fontScale="90000"/>
          </a:bodyPr>
          <a:lstStyle/>
          <a:p>
            <a:r>
              <a:rPr lang="fr-FR" sz="5300" b="1" dirty="0" smtClean="0">
                <a:solidFill>
                  <a:srgbClr val="E22019"/>
                </a:solidFill>
                <a:latin typeface="Arial" pitchFamily="34" charset="0"/>
                <a:cs typeface="Arial" pitchFamily="34" charset="0"/>
              </a:rPr>
              <a:t>Actualité sociale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100" b="1" dirty="0" err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jEan-claude</a:t>
            </a:r>
            <a:r>
              <a:rPr lang="fr-FR" sz="31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100" b="1" dirty="0" err="1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rivard</a:t>
            </a:r>
            <a:r>
              <a:rPr lang="fr-FR" sz="31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100" b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685800" y="5607747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Brandon Grotesque Regular"/>
                <a:ea typeface="+mn-ea"/>
                <a:cs typeface="Brandon Grotesque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CONGRÈS DE LA FFRC</a:t>
            </a:r>
            <a:endParaRPr lang="fr-FR" sz="2800" b="0" i="0" dirty="0">
              <a:solidFill>
                <a:srgbClr val="E159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4996" y="5983874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0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PARIS </a:t>
            </a:r>
            <a:r>
              <a:rPr lang="pt-BR" sz="10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| 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LES 4 et 5 FEVRIER 2019 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01" y="5041571"/>
            <a:ext cx="1252989" cy="14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02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fr-FR" sz="2800" b="0" dirty="0" smtClean="0">
                <a:latin typeface="Arial" pitchFamily="34" charset="0"/>
                <a:cs typeface="Arial" pitchFamily="34" charset="0"/>
              </a:rPr>
              <a:t>POINT SUR L’ENTRETIEN PROFESSIONNEL</a:t>
            </a:r>
          </a:p>
        </p:txBody>
      </p:sp>
      <p:sp>
        <p:nvSpPr>
          <p:cNvPr id="4" name="Rectangle 3"/>
          <p:cNvSpPr/>
          <p:nvPr/>
        </p:nvSpPr>
        <p:spPr>
          <a:xfrm>
            <a:off x="7906871" y="6033247"/>
            <a:ext cx="1048870" cy="62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60776"/>
            <a:ext cx="9144000" cy="19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90282" y="696119"/>
            <a:ext cx="6747156" cy="423862"/>
          </a:xfrm>
        </p:spPr>
        <p:txBody>
          <a:bodyPr/>
          <a:lstStyle/>
          <a:p>
            <a:pPr eaLnBrk="1" hangingPunct="1"/>
            <a:r>
              <a:rPr lang="fr-FR" altLang="fr-FR" sz="25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L’entretien professionnel                  </a:t>
            </a:r>
            <a:r>
              <a:rPr lang="fr-FR" altLang="fr-FR" sz="2500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(loi du 5/03/14)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23038" y="1847850"/>
            <a:ext cx="914400" cy="9144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4754" y="1254125"/>
            <a:ext cx="7936660" cy="51022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DC592D"/>
                </a:solidFill>
                <a:latin typeface="Arial" pitchFamily="34" charset="0"/>
                <a:ea typeface="+mj-ea"/>
                <a:cs typeface="Arial" pitchFamily="34" charset="0"/>
              </a:rPr>
              <a:t>L’entreprise a </a:t>
            </a:r>
            <a:r>
              <a:rPr lang="fr-FR" sz="2400" b="1" u="sng" dirty="0" smtClean="0">
                <a:solidFill>
                  <a:srgbClr val="DC592D"/>
                </a:solidFill>
                <a:latin typeface="Arial" pitchFamily="34" charset="0"/>
                <a:ea typeface="+mj-ea"/>
                <a:cs typeface="Arial" pitchFamily="34" charset="0"/>
              </a:rPr>
              <a:t>l’obligation de</a:t>
            </a:r>
            <a:r>
              <a:rPr lang="fr-FR" sz="2400" b="1" dirty="0" smtClean="0">
                <a:solidFill>
                  <a:srgbClr val="DC592D"/>
                </a:solidFill>
                <a:latin typeface="Arial" pitchFamily="34" charset="0"/>
                <a:ea typeface="+mj-ea"/>
                <a:cs typeface="Arial" pitchFamily="34" charset="0"/>
              </a:rPr>
              <a:t> 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DC592D"/>
              </a:buClr>
              <a:buFont typeface="Wingdings" pitchFamily="2" charset="2"/>
              <a:buChar char="§"/>
              <a:defRPr/>
            </a:pPr>
            <a:r>
              <a:rPr lang="fr-FR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lang="fr-FR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adapter</a:t>
            </a:r>
            <a:r>
              <a:rPr lang="fr-F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les salariés à leur poste de travail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DC592D"/>
              </a:buClr>
              <a:buFont typeface="Wingdings" pitchFamily="2" charset="2"/>
              <a:buChar char="§"/>
              <a:defRPr/>
            </a:pPr>
            <a:r>
              <a:rPr lang="fr-FR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  	</a:t>
            </a:r>
            <a:r>
              <a:rPr lang="fr-FR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veiller </a:t>
            </a:r>
            <a:r>
              <a:rPr lang="fr-FR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au maintien </a:t>
            </a:r>
            <a:r>
              <a:rPr lang="fr-FR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de leur capacité à occuper un  </a:t>
            </a:r>
            <a:r>
              <a:rPr lang="fr-F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emploi</a:t>
            </a:r>
            <a:r>
              <a:rPr lang="fr-FR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fr-F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notamment </a:t>
            </a:r>
            <a:r>
              <a:rPr lang="fr-FR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en matière 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/>
            </a:pPr>
            <a:endParaRPr lang="fr-FR" sz="11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1371600" lvl="2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DC592D"/>
              </a:buClr>
              <a:buFont typeface="Wingdings" pitchFamily="2" charset="2"/>
              <a:buChar char="ü"/>
              <a:defRPr/>
            </a:pPr>
            <a:r>
              <a:rPr lang="fr-FR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d’évolution des emplois,</a:t>
            </a:r>
          </a:p>
          <a:p>
            <a:pPr marL="1371600" lvl="2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DC592D"/>
              </a:buClr>
              <a:buFont typeface="Wingdings" pitchFamily="2" charset="2"/>
              <a:buChar char="ü"/>
              <a:defRPr/>
            </a:pPr>
            <a:r>
              <a:rPr lang="fr-F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d’évolution des technologies,</a:t>
            </a:r>
            <a:endParaRPr lang="fr-FR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1371600" lvl="2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DC592D"/>
              </a:buClr>
              <a:buFont typeface="Wingdings" pitchFamily="2" charset="2"/>
              <a:buChar char="ü"/>
              <a:defRPr/>
            </a:pPr>
            <a:r>
              <a:rPr lang="fr-F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d’évolution des </a:t>
            </a:r>
            <a:r>
              <a:rPr lang="fr-FR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organisations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fr-FR" sz="2000" dirty="0">
              <a:latin typeface="+mj-lt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fr-F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07623" y="6385509"/>
            <a:ext cx="1819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AFDAS</a:t>
            </a:r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570012"/>
            <a:ext cx="657956" cy="78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68338" y="484188"/>
            <a:ext cx="6769100" cy="423862"/>
          </a:xfrm>
        </p:spPr>
        <p:txBody>
          <a:bodyPr/>
          <a:lstStyle/>
          <a:p>
            <a:pPr eaLnBrk="1" hangingPunct="1"/>
            <a:r>
              <a:rPr lang="fr-FR" altLang="fr-FR" sz="25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L’entretien professionnel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23038" y="1847850"/>
            <a:ext cx="914400" cy="9144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8338" y="1368425"/>
            <a:ext cx="8010525" cy="11287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DC592D"/>
                </a:solidFill>
                <a:latin typeface="+mj-lt"/>
                <a:ea typeface="+mj-ea"/>
                <a:cs typeface="+mj-cs"/>
              </a:rPr>
              <a:t>L’entretien professionnel biennal porte sur les perspectives d’évolution professionnelle en termes de qualification et d’emploi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914400" y="3889375"/>
            <a:ext cx="756126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41375" y="3759200"/>
            <a:ext cx="215900" cy="2159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228975" y="3751263"/>
            <a:ext cx="215900" cy="2159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124575" y="3787775"/>
            <a:ext cx="215900" cy="2159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914400" y="3251200"/>
            <a:ext cx="2090738" cy="4492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>
                <a:latin typeface="+mj-lt"/>
                <a:ea typeface="+mj-ea"/>
                <a:cs typeface="+mj-cs"/>
              </a:rPr>
              <a:t>A l’embauche 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>
                <a:latin typeface="+mj-lt"/>
                <a:ea typeface="+mj-ea"/>
                <a:cs typeface="+mj-cs"/>
              </a:rPr>
              <a:t>I</a:t>
            </a:r>
            <a:r>
              <a:rPr lang="fr-FR" sz="2000" b="1" dirty="0" err="1">
                <a:latin typeface="+mj-lt"/>
                <a:ea typeface="+mj-ea"/>
                <a:cs typeface="+mj-cs"/>
              </a:rPr>
              <a:t>nformation</a:t>
            </a:r>
            <a:r>
              <a:rPr lang="fr-FR" sz="2000" b="1" dirty="0">
                <a:latin typeface="+mj-lt"/>
                <a:ea typeface="+mj-ea"/>
                <a:cs typeface="+mj-cs"/>
              </a:rPr>
              <a:t> du salarié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3005138" y="3273425"/>
            <a:ext cx="2743200" cy="3098800"/>
            <a:chOff x="3005138" y="3273425"/>
            <a:chExt cx="2743200" cy="3098800"/>
          </a:xfrm>
        </p:grpSpPr>
        <p:sp>
          <p:nvSpPr>
            <p:cNvPr id="22" name="ZoneTexte 21"/>
            <p:cNvSpPr txBox="1"/>
            <p:nvPr/>
          </p:nvSpPr>
          <p:spPr>
            <a:xfrm>
              <a:off x="3432175" y="3273425"/>
              <a:ext cx="2090738" cy="449263"/>
            </a:xfrm>
            <a:prstGeom prst="rect">
              <a:avLst/>
            </a:prstGeom>
          </p:spPr>
          <p:txBody>
            <a:bodyPr anchor="ctr">
              <a:normAutofit fontScale="70000" lnSpcReduction="20000"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fr-FR" sz="2000" b="1" dirty="0">
                  <a:latin typeface="+mj-lt"/>
                  <a:ea typeface="+mj-ea"/>
                  <a:cs typeface="+mj-cs"/>
                </a:rPr>
                <a:t>Tous les 2 ans :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fr-FR" sz="2000" b="1" dirty="0">
                  <a:latin typeface="+mj-lt"/>
                  <a:ea typeface="+mj-ea"/>
                  <a:cs typeface="+mj-cs"/>
                </a:rPr>
                <a:t>Entretien professionnel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005138" y="4179888"/>
              <a:ext cx="2743200" cy="2192337"/>
            </a:xfrm>
            <a:prstGeom prst="rect">
              <a:avLst/>
            </a:prstGeom>
          </p:spPr>
          <p:txBody>
            <a:bodyPr anchor="ctr">
              <a:normAutofit fontScale="85000" lnSpcReduction="20000"/>
            </a:bodyPr>
            <a:lstStyle/>
            <a:p>
              <a:pPr>
                <a:lnSpc>
                  <a:spcPct val="160000"/>
                </a:lnSpc>
                <a:buFont typeface="Wingdings" pitchFamily="2" charset="2"/>
                <a:buChar char="ü"/>
                <a:defRPr/>
              </a:pPr>
              <a:r>
                <a:rPr lang="fr-FR" sz="2000" baseline="30000" dirty="0">
                  <a:latin typeface="Arial" pitchFamily="34" charset="0"/>
                  <a:cs typeface="Arial" pitchFamily="34" charset="0"/>
                </a:rPr>
                <a:t> Entretien avec le salarié : perspectives d’évolution professionnelle, notamment en termes de qualification et d’emploi et non pas sur l’évaluation de son travail.</a:t>
              </a:r>
            </a:p>
            <a:p>
              <a:pPr>
                <a:lnSpc>
                  <a:spcPct val="160000"/>
                </a:lnSpc>
                <a:defRPr/>
              </a:pPr>
              <a:endParaRPr lang="fr-FR" sz="2000" baseline="300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fr-FR" sz="2000" baseline="30000" dirty="0">
                  <a:latin typeface="Arial" pitchFamily="34" charset="0"/>
                  <a:cs typeface="Arial" pitchFamily="34" charset="0"/>
                </a:rPr>
                <a:t> Rédaction d’un document de synthèse dont une copie est remise au salarié</a:t>
              </a:r>
              <a:endParaRPr lang="fr-FR" sz="200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205538" y="3259138"/>
            <a:ext cx="3019425" cy="3479799"/>
            <a:chOff x="6205538" y="3259138"/>
            <a:chExt cx="3019425" cy="3479799"/>
          </a:xfrm>
        </p:grpSpPr>
        <p:sp>
          <p:nvSpPr>
            <p:cNvPr id="21" name="ZoneTexte 20"/>
            <p:cNvSpPr txBox="1"/>
            <p:nvPr/>
          </p:nvSpPr>
          <p:spPr>
            <a:xfrm>
              <a:off x="6205538" y="3259138"/>
              <a:ext cx="2089150" cy="449262"/>
            </a:xfrm>
            <a:prstGeom prst="rect">
              <a:avLst/>
            </a:prstGeom>
          </p:spPr>
          <p:txBody>
            <a:bodyPr anchor="ctr">
              <a:normAutofit fontScale="70000" lnSpcReduction="20000"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fr-FR" sz="2000" b="1" dirty="0">
                  <a:latin typeface="+mj-lt"/>
                  <a:ea typeface="+mj-ea"/>
                  <a:cs typeface="+mj-cs"/>
                </a:rPr>
                <a:t>Tous les 6 ans :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fr-FR" sz="2000" b="1" dirty="0">
                  <a:latin typeface="+mj-lt"/>
                  <a:ea typeface="+mj-ea"/>
                  <a:cs typeface="+mj-cs"/>
                </a:rPr>
                <a:t>Bilan et état des lieux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205538" y="4003675"/>
              <a:ext cx="3019425" cy="2735262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>
                <a:defRPr/>
              </a:pPr>
              <a:r>
                <a:rPr lang="fr-FR" sz="1700" baseline="30000" dirty="0">
                  <a:latin typeface="Arial" pitchFamily="34" charset="0"/>
                  <a:cs typeface="Arial" pitchFamily="34" charset="0"/>
                </a:rPr>
                <a:t>Récapitulatif du parcours</a:t>
              </a:r>
            </a:p>
            <a:p>
              <a:pPr>
                <a:defRPr/>
              </a:pPr>
              <a:endParaRPr lang="fr-FR" sz="1700" baseline="30000" dirty="0"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FR" sz="1700" baseline="30000" dirty="0">
                  <a:latin typeface="Arial" pitchFamily="34" charset="0"/>
                  <a:cs typeface="Arial" pitchFamily="34" charset="0"/>
                </a:rPr>
                <a:t> Le salarié a bénéficié de son entretien professionnel biennal et </a:t>
              </a:r>
            </a:p>
            <a:p>
              <a:pPr>
                <a:defRPr/>
              </a:pPr>
              <a:endParaRPr lang="fr-FR" sz="1700" baseline="30000" dirty="0">
                <a:latin typeface="Arial" pitchFamily="34" charset="0"/>
                <a:cs typeface="Arial" pitchFamily="34" charset="0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fr-FR" sz="1700" baseline="30000" dirty="0">
                  <a:latin typeface="Arial" pitchFamily="34" charset="0"/>
                  <a:cs typeface="Arial" pitchFamily="34" charset="0"/>
                </a:rPr>
                <a:t>  Le salarié a :</a:t>
              </a:r>
            </a:p>
            <a:p>
              <a:pPr>
                <a:defRPr/>
              </a:pPr>
              <a:r>
                <a:rPr lang="fr-FR" sz="1700" baseline="30000" dirty="0">
                  <a:latin typeface="Arial" pitchFamily="34" charset="0"/>
                  <a:cs typeface="Arial" pitchFamily="34" charset="0"/>
                </a:rPr>
                <a:t>Suivi au moins une action de formation ;</a:t>
              </a:r>
            </a:p>
            <a:p>
              <a:pPr>
                <a:defRPr/>
              </a:pPr>
              <a:r>
                <a:rPr lang="fr-FR" sz="1700" baseline="30000" dirty="0">
                  <a:latin typeface="Arial" pitchFamily="34" charset="0"/>
                  <a:cs typeface="Arial" pitchFamily="34" charset="0"/>
                </a:rPr>
                <a:t>Acquis des éléments de certification par la formation ou par la VAE ;</a:t>
              </a:r>
            </a:p>
            <a:p>
              <a:pPr>
                <a:defRPr/>
              </a:pPr>
              <a:r>
                <a:rPr lang="fr-FR" sz="1700" baseline="30000" dirty="0">
                  <a:latin typeface="Arial" pitchFamily="34" charset="0"/>
                  <a:cs typeface="Arial" pitchFamily="34" charset="0"/>
                </a:rPr>
                <a:t>Bénéficié d’une progression salariale ou professionnelle.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fr-FR" sz="1600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207623" y="6385509"/>
            <a:ext cx="1819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AFDAS</a:t>
            </a:r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" y="5952599"/>
            <a:ext cx="657956" cy="78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1188" y="484188"/>
            <a:ext cx="6826250" cy="423862"/>
          </a:xfrm>
        </p:spPr>
        <p:txBody>
          <a:bodyPr/>
          <a:lstStyle/>
          <a:p>
            <a:pPr eaLnBrk="1" hangingPunct="1"/>
            <a:r>
              <a:rPr lang="fr-FR" altLang="fr-FR" sz="25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L’ entretien professionnel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23038" y="1558925"/>
            <a:ext cx="914400" cy="9144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611188" y="1150938"/>
            <a:ext cx="705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fr-FR" altLang="fr-FR" b="1" dirty="0">
                <a:solidFill>
                  <a:srgbClr val="E22019"/>
                </a:solidFill>
                <a:ea typeface="ヒラギノ角ゴ Pro W3" pitchFamily="-104" charset="-128"/>
              </a:rPr>
              <a:t>Obligation de résultat tous les 6 ans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11188" y="1924050"/>
            <a:ext cx="431800" cy="0"/>
          </a:xfrm>
          <a:prstGeom prst="straightConnector1">
            <a:avLst/>
          </a:prstGeom>
          <a:ln>
            <a:solidFill>
              <a:srgbClr val="EB732B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095375" y="1698625"/>
            <a:ext cx="7056438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</a:rPr>
              <a:t>Etat des lieux récapitulatif du parcours professionnel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EB732B"/>
              </a:buClr>
              <a:buFont typeface="+mj-lt"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vérifier la réalisation des entretiens professionnels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EB732B"/>
              </a:buClr>
              <a:buFont typeface="+mj-lt"/>
              <a:buAutoNum type="arabicPeriod"/>
              <a:defRPr/>
            </a:pPr>
            <a:r>
              <a:rPr lang="fr-FR" dirty="0">
                <a:latin typeface="+mn-lt"/>
                <a:cs typeface="+mn-cs"/>
              </a:rPr>
              <a:t>Et apprécier si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DC592D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Suivi au moins une action de formation, </a:t>
            </a:r>
            <a:r>
              <a:rPr lang="fr-FR" b="1" dirty="0">
                <a:solidFill>
                  <a:schemeClr val="accent6"/>
                </a:solidFill>
                <a:latin typeface="+mn-lt"/>
                <a:cs typeface="+mn-cs"/>
              </a:rPr>
              <a:t>et/ou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DC592D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Acquis des éléments de certification (VAE ; formations), </a:t>
            </a:r>
            <a:r>
              <a:rPr lang="fr-FR" b="1" dirty="0">
                <a:solidFill>
                  <a:schemeClr val="accent6"/>
                </a:solidFill>
                <a:latin typeface="+mn-lt"/>
                <a:cs typeface="+mn-cs"/>
              </a:rPr>
              <a:t>et/ou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DC592D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Progression salariale ou professionnelle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207623" y="6385509"/>
            <a:ext cx="1819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AFDAS</a:t>
            </a:r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048" y="4384819"/>
            <a:ext cx="8405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222222"/>
                </a:solidFill>
                <a:latin typeface="Arial" panose="020B0604020202020204" pitchFamily="34" charset="0"/>
              </a:rPr>
              <a:t>A défaut d'entretien tous les deux ans et d'au moins deux des trois mesures, </a:t>
            </a:r>
            <a:r>
              <a:rPr lang="fr-FR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il y a </a:t>
            </a:r>
            <a:r>
              <a:rPr lang="fr-FR" b="1" dirty="0">
                <a:solidFill>
                  <a:srgbClr val="222222"/>
                </a:solidFill>
                <a:latin typeface="Arial" panose="020B0604020202020204" pitchFamily="34" charset="0"/>
              </a:rPr>
              <a:t>un risque de condamnation de la radio à des dommages et intérêts s'il y a assignation du salarié devant le conseil des Prud'hommes</a:t>
            </a:r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64" y="5599171"/>
            <a:ext cx="657956" cy="78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954" y="1538442"/>
            <a:ext cx="7880972" cy="423333"/>
          </a:xfrm>
        </p:spPr>
        <p:txBody>
          <a:bodyPr/>
          <a:lstStyle/>
          <a:p>
            <a:r>
              <a:rPr lang="fr-FR" altLang="fr-FR" sz="25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Acteurs de l’entretien professionnel</a:t>
            </a:r>
            <a:br>
              <a:rPr lang="fr-FR" altLang="fr-FR" sz="25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59223" y="1997838"/>
            <a:ext cx="720762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cet entretien est obligatoire dans toutes les entreprises privées quelles que soient  leur forme juridique et leur taille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cet entretien concerne tous les salariés de l’entreprise quelle que soit la nature ou la durée du contrat de travail, donc y compris les CDD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les salariés doivent lors de leur embauche être informés de leurs droits à bénéficier de cet entretien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11188" y="484188"/>
            <a:ext cx="6826250" cy="423862"/>
          </a:xfrm>
        </p:spPr>
        <p:txBody>
          <a:bodyPr/>
          <a:lstStyle/>
          <a:p>
            <a:pPr eaLnBrk="1" hangingPunct="1"/>
            <a:r>
              <a:rPr lang="fr-FR" altLang="fr-FR" sz="2500" b="1" dirty="0" smtClean="0">
                <a:solidFill>
                  <a:srgbClr val="E15915"/>
                </a:solidFill>
                <a:latin typeface="Arial" pitchFamily="34" charset="0"/>
                <a:cs typeface="Arial" pitchFamily="34" charset="0"/>
              </a:rPr>
              <a:t>Calendrier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23038" y="1558925"/>
            <a:ext cx="914400" cy="9144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3984" y="1698625"/>
            <a:ext cx="76431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DC592D"/>
              </a:buClr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Tous les deux ans à compter du 7 mars 2014 lorsque le salarié était déjà en poste à cette date : soit le 7 mars 2016 </a:t>
            </a:r>
          </a:p>
          <a:p>
            <a:pPr marL="742950" lvl="1" indent="-285750">
              <a:buClr>
                <a:srgbClr val="DC592D"/>
              </a:buClr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DC592D"/>
              </a:buClr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Tous les deux ans à compter de la date d’embauche, lorsqu’un salarié a été recruté à compter du 8 mars 2014 </a:t>
            </a:r>
          </a:p>
          <a:p>
            <a:pPr marL="742950" lvl="1" indent="-285750">
              <a:buClr>
                <a:srgbClr val="DC592D"/>
              </a:buClr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DC592D"/>
              </a:buClr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Au retour de certains congés, l’entretien professionnel doit être proposé au salarié qui reprend son activité, à l’issue :</a:t>
            </a:r>
          </a:p>
          <a:p>
            <a:pPr marL="1200150" lvl="2" indent="-285750">
              <a:buClr>
                <a:srgbClr val="DC592D"/>
              </a:buClr>
              <a:buFont typeface="Courier New" pitchFamily="49" charset="0"/>
              <a:buChar char="o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D’un congé maternité ou d’adoption</a:t>
            </a:r>
          </a:p>
          <a:p>
            <a:pPr marL="1200150" lvl="2" indent="-285750">
              <a:buClr>
                <a:srgbClr val="DC592D"/>
              </a:buClr>
              <a:buFont typeface="Courier New" pitchFamily="49" charset="0"/>
              <a:buChar char="o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D’un congé parental d’éducation</a:t>
            </a:r>
          </a:p>
          <a:p>
            <a:pPr marL="1200150" lvl="2" indent="-285750">
              <a:buClr>
                <a:srgbClr val="DC592D"/>
              </a:buClr>
              <a:buFont typeface="Courier New" pitchFamily="49" charset="0"/>
              <a:buChar char="o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D’un arrêt longue maladie</a:t>
            </a:r>
          </a:p>
          <a:p>
            <a:pPr marL="1200150" lvl="2" indent="-285750">
              <a:buClr>
                <a:srgbClr val="DC592D"/>
              </a:buClr>
              <a:buFont typeface="Courier New" pitchFamily="49" charset="0"/>
              <a:buChar char="o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D’un congé sabbatique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810" b="21313"/>
          <a:stretch/>
        </p:blipFill>
        <p:spPr bwMode="auto">
          <a:xfrm>
            <a:off x="4499991" y="1214090"/>
            <a:ext cx="4293623" cy="466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1" t="4162" r="31618" b="21313"/>
          <a:stretch/>
        </p:blipFill>
        <p:spPr bwMode="auto">
          <a:xfrm>
            <a:off x="323528" y="1028421"/>
            <a:ext cx="4084551" cy="503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3528" y="215047"/>
            <a:ext cx="82915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cap="all" spc="100" dirty="0" smtClean="0">
                <a:solidFill>
                  <a:srgbClr val="E15915"/>
                </a:solidFill>
                <a:latin typeface="Arial" pitchFamily="34" charset="0"/>
                <a:ea typeface="+mj-ea"/>
                <a:cs typeface="Arial" pitchFamily="34" charset="0"/>
              </a:rPr>
              <a:t>EXEMPLE DE FORMULAIRE                                       Entretien </a:t>
            </a:r>
            <a:r>
              <a:rPr lang="fr-FR" sz="2200" b="1" cap="all" spc="100" dirty="0">
                <a:solidFill>
                  <a:srgbClr val="E15915"/>
                </a:solidFill>
                <a:latin typeface="Arial" pitchFamily="34" charset="0"/>
                <a:ea typeface="+mj-ea"/>
                <a:cs typeface="Arial" pitchFamily="34" charset="0"/>
              </a:rPr>
              <a:t>professionnel</a:t>
            </a:r>
            <a:r>
              <a:rPr lang="fr-FR" sz="2500" b="1" cap="all" spc="100" dirty="0">
                <a:solidFill>
                  <a:srgbClr val="E15915"/>
                </a:solidFill>
                <a:latin typeface="Arial" pitchFamily="34" charset="0"/>
                <a:ea typeface="+mj-ea"/>
                <a:cs typeface="Arial" pitchFamily="34" charset="0"/>
              </a:rPr>
              <a:t>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207623" y="6385509"/>
            <a:ext cx="1819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AFDAS</a:t>
            </a:r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03" y="5599171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-2565" r="5519" b="2565"/>
          <a:stretch/>
        </p:blipFill>
        <p:spPr bwMode="auto">
          <a:xfrm>
            <a:off x="107504" y="738664"/>
            <a:ext cx="8846405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906" y="0"/>
            <a:ext cx="5378395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  <a:p>
            <a:r>
              <a:rPr lang="fr-FR" sz="2500" b="1" cap="all" spc="100" dirty="0" smtClean="0">
                <a:solidFill>
                  <a:srgbClr val="E15915"/>
                </a:solidFill>
                <a:latin typeface="Arial" pitchFamily="34" charset="0"/>
                <a:ea typeface="+mj-ea"/>
                <a:cs typeface="Arial" pitchFamily="34" charset="0"/>
              </a:rPr>
              <a:t>Synthèse </a:t>
            </a:r>
            <a:r>
              <a:rPr lang="fr-FR" sz="2500" b="1" cap="all" spc="100" dirty="0">
                <a:solidFill>
                  <a:srgbClr val="E15915"/>
                </a:solidFill>
                <a:latin typeface="Arial" pitchFamily="34" charset="0"/>
                <a:ea typeface="+mj-ea"/>
                <a:cs typeface="Arial" pitchFamily="34" charset="0"/>
              </a:rPr>
              <a:t>du plan d’action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6" y="5517232"/>
            <a:ext cx="8070186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207623" y="6385509"/>
            <a:ext cx="1819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AFDAS</a:t>
            </a:r>
            <a:endParaRPr lang="fr-FR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60388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sommaire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3835" y="1286385"/>
            <a:ext cx="5513294" cy="4841505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O1</a:t>
            </a:r>
          </a:p>
          <a:p>
            <a:pPr lvl="1">
              <a:lnSpc>
                <a:spcPct val="11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Actualités sociales de la branche</a:t>
            </a:r>
          </a:p>
          <a:p>
            <a:pPr lvl="3"/>
            <a:endParaRPr lang="fr-FR" dirty="0" smtClean="0">
              <a:solidFill>
                <a:srgbClr val="E15915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O2</a:t>
            </a:r>
          </a:p>
          <a:p>
            <a:pPr lvl="1">
              <a:lnSpc>
                <a:spcPct val="11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Point sur l’ENTRETIEN PROFESSIONNEL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84174" y="64714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01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ACTUALITES SOCIALES DE LA BRANCHE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6871" y="6033247"/>
            <a:ext cx="1048870" cy="62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60776"/>
            <a:ext cx="9144000" cy="19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3984" y="439720"/>
            <a:ext cx="8037640" cy="673042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Actualités sociales de la branche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62351" y="1578019"/>
            <a:ext cx="7705945" cy="406101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8F8A7D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15915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3C3C3B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pPr algn="just"/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 en cours de signature (jusqu’au 8 février 2019) pour une négociation en vue de la mise en œuvre d’une nouvelle convention collective pour un champ d’application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incluant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grandes radios généralistes et le secteur public.</a:t>
            </a:r>
          </a:p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devons montrer notre bonne volonté au ministère avant mi-février.</a:t>
            </a:r>
          </a:p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DGT valide ce processus dérogatoire, les négociations devraient pouvoir commencer au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trimestre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2019.</a:t>
            </a:r>
          </a:p>
          <a:p>
            <a:pPr algn="just"/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défaut,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arrêté ministériel procéderait autoritairement à un dispositif de fusion/élargissement de la branche  sur le périmètre décrété.</a:t>
            </a:r>
          </a:p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 élargissement administré bouleverserait brutalement nos règles conventionnelles.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1"/>
          </p:nvPr>
        </p:nvSpPr>
        <p:spPr>
          <a:xfrm>
            <a:off x="693984" y="888592"/>
            <a:ext cx="7874312" cy="689427"/>
          </a:xfrm>
        </p:spPr>
        <p:txBody>
          <a:bodyPr/>
          <a:lstStyle/>
          <a:p>
            <a:r>
              <a:rPr lang="fr-FR" i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1. ACCORD DE METHODE</a:t>
            </a:r>
            <a:endParaRPr lang="fr-FR" dirty="0" smtClean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3984" y="439720"/>
            <a:ext cx="8037640" cy="673042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Actualités sociales de la branche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62351" y="1578019"/>
            <a:ext cx="7705945" cy="406101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8F8A7D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15915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3C3C3B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pPr>
              <a:spcBef>
                <a:spcPts val="0"/>
              </a:spcBef>
            </a:pPr>
            <a:r>
              <a:rPr lang="fr-FR" sz="1800" b="1" dirty="0" smtClean="0">
                <a:solidFill>
                  <a:srgbClr val="DC5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fr-FR" sz="1800" b="1" dirty="0">
                <a:solidFill>
                  <a:srgbClr val="DC5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négociation dans le cadre de cet accord de </a:t>
            </a:r>
            <a:r>
              <a:rPr lang="fr-FR" sz="1800" b="1" dirty="0" smtClean="0">
                <a:solidFill>
                  <a:srgbClr val="DC5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réunion mensuelle pendant 4 ans de 2019 à 2022</a:t>
            </a:r>
          </a:p>
          <a:p>
            <a:pPr>
              <a:spcBef>
                <a:spcPts val="0"/>
              </a:spcBef>
            </a:pPr>
            <a:endParaRPr lang="fr-F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1" dirty="0">
                <a:solidFill>
                  <a:srgbClr val="DC5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Thématiques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Typologies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radios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Droits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syndicaux et paritarisme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ontrat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/ temps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travail / temps partiel / nuit, dimanche et jours fériés, astreintes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CDDU-Intermittence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galité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professionnelle, handicap, lutte contre les discriminations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santé, prévoyance, pénibilité,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vie au travail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rémunération / ancienneté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pprentissage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/ formation, GPEC</a:t>
            </a:r>
          </a:p>
          <a:p>
            <a:pPr>
              <a:spcBef>
                <a:spcPts val="0"/>
              </a:spcBef>
            </a:pPr>
            <a:endParaRPr lang="fr-F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1" dirty="0">
                <a:solidFill>
                  <a:srgbClr val="DC5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Dispositions </a:t>
            </a:r>
            <a:r>
              <a:rPr lang="fr-FR" sz="1800" b="1" dirty="0" smtClean="0">
                <a:solidFill>
                  <a:srgbClr val="DC5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particulières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 d’audience des radios sera effectuée par la Direction générale du travail pour les OS puis pour les OP.</a:t>
            </a: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1"/>
          </p:nvPr>
        </p:nvSpPr>
        <p:spPr>
          <a:xfrm>
            <a:off x="693984" y="888592"/>
            <a:ext cx="7874312" cy="689427"/>
          </a:xfrm>
        </p:spPr>
        <p:txBody>
          <a:bodyPr/>
          <a:lstStyle/>
          <a:p>
            <a:r>
              <a:rPr lang="fr-FR" i="1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1. ACCORD DE METHODE</a:t>
            </a:r>
            <a:endParaRPr lang="fr-FR" dirty="0" smtClean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3984" y="439720"/>
            <a:ext cx="8037640" cy="673042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Actualités sociales de la branche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126836" y="2881745"/>
            <a:ext cx="7441460" cy="27665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8F8A7D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15915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3C3C3B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 en cours de discussion avance lentement car il y a en toile de fond, la gestion financière du paritarisme.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 réunions par an au moins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de branche annuel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des instances de négociation et d’interprétation</a:t>
            </a: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1"/>
          </p:nvPr>
        </p:nvSpPr>
        <p:spPr>
          <a:xfrm>
            <a:off x="701067" y="926127"/>
            <a:ext cx="8292998" cy="689427"/>
          </a:xfrm>
        </p:spPr>
        <p:txBody>
          <a:bodyPr/>
          <a:lstStyle/>
          <a:p>
            <a:pPr marL="360363" indent="-360363"/>
            <a:r>
              <a:rPr lang="fr-FR" i="1" dirty="0" smtClean="0">
                <a:solidFill>
                  <a:srgbClr val="58585A"/>
                </a:solidFill>
                <a:latin typeface="Arial" panose="020B0604020202020204" pitchFamily="34" charset="0"/>
                <a:cs typeface="Arial" pitchFamily="34" charset="0"/>
              </a:rPr>
              <a:t>2.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Accord sur la mise en place de la C.P.P.N.I</a:t>
            </a:r>
            <a:r>
              <a:rPr lang="fr-F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</a:t>
            </a:r>
            <a:r>
              <a:rPr lang="fr-F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(commission  </a:t>
            </a:r>
            <a:r>
              <a:rPr lang="fr-F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paritaire permanente de négociation et d’interprétation) </a:t>
            </a:r>
            <a:r>
              <a:rPr lang="fr-F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cap="small" dirty="0">
                <a:latin typeface="Arial" panose="020B0604020202020204" pitchFamily="34" charset="0"/>
                <a:cs typeface="Arial" panose="020B0604020202020204" pitchFamily="34" charset="0"/>
              </a:rPr>
              <a:t>remplacement de l’actuelle CMP et de la commissions d’interprétation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3984" y="439720"/>
            <a:ext cx="8037640" cy="673042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Actualités sociales de la branche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126836" y="2697018"/>
            <a:ext cx="7441460" cy="27665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8F8A7D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15915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3C3C3B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r>
              <a:rPr lang="fr-FR" sz="2000" dirty="0" smtClean="0">
                <a:solidFill>
                  <a:schemeClr val="tx1"/>
                </a:solidFill>
              </a:rPr>
              <a:t>Cet </a:t>
            </a:r>
            <a:r>
              <a:rPr lang="fr-FR" sz="2000" dirty="0">
                <a:solidFill>
                  <a:schemeClr val="tx1"/>
                </a:solidFill>
              </a:rPr>
              <a:t>accord à durée déterminée a expiré le 31 décembre 2018.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Un </a:t>
            </a:r>
            <a:r>
              <a:rPr lang="fr-FR" sz="2000" dirty="0">
                <a:solidFill>
                  <a:schemeClr val="tx1"/>
                </a:solidFill>
              </a:rPr>
              <a:t>accord  signé le 17 janvier 2019 le prolonge pour une durée de six mois du </a:t>
            </a:r>
            <a:r>
              <a:rPr lang="fr-FR" sz="2000" dirty="0" smtClean="0">
                <a:solidFill>
                  <a:schemeClr val="tx1"/>
                </a:solidFill>
              </a:rPr>
              <a:t>1</a:t>
            </a:r>
            <a:r>
              <a:rPr lang="fr-FR" sz="2000" baseline="30000" dirty="0" smtClean="0">
                <a:solidFill>
                  <a:schemeClr val="tx1"/>
                </a:solidFill>
              </a:rPr>
              <a:t>er</a:t>
            </a:r>
            <a:r>
              <a:rPr lang="fr-FR" sz="2000" dirty="0" smtClean="0">
                <a:solidFill>
                  <a:schemeClr val="tx1"/>
                </a:solidFill>
              </a:rPr>
              <a:t> janvier </a:t>
            </a:r>
            <a:r>
              <a:rPr lang="fr-FR" sz="2000" dirty="0">
                <a:solidFill>
                  <a:schemeClr val="tx1"/>
                </a:solidFill>
              </a:rPr>
              <a:t>au </a:t>
            </a:r>
            <a:r>
              <a:rPr lang="fr-FR" sz="2000" dirty="0" smtClean="0">
                <a:solidFill>
                  <a:schemeClr val="tx1"/>
                </a:solidFill>
              </a:rPr>
              <a:t>30 </a:t>
            </a:r>
            <a:r>
              <a:rPr lang="fr-FR" sz="2000" dirty="0">
                <a:solidFill>
                  <a:schemeClr val="tx1"/>
                </a:solidFill>
              </a:rPr>
              <a:t>juin 2019 le temps de faire un bilan de son application et de voir avec les OS si on le pérennise en l’état ou si on l’amende.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1"/>
          </p:nvPr>
        </p:nvSpPr>
        <p:spPr>
          <a:xfrm>
            <a:off x="693984" y="1184745"/>
            <a:ext cx="8292998" cy="689427"/>
          </a:xfrm>
        </p:spPr>
        <p:txBody>
          <a:bodyPr/>
          <a:lstStyle/>
          <a:p>
            <a:pPr marL="360363" indent="-360363"/>
            <a:r>
              <a:rPr lang="fr-FR" i="1" dirty="0" smtClean="0">
                <a:solidFill>
                  <a:srgbClr val="58585A"/>
                </a:solidFill>
                <a:latin typeface="Arial" panose="020B0604020202020204" pitchFamily="34" charset="0"/>
                <a:cs typeface="Arial" pitchFamily="34" charset="0"/>
              </a:rPr>
              <a:t>3. 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Prorogation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l’accord sur le temps partiel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du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6 novembre 2014</a:t>
            </a:r>
            <a:endParaRPr lang="fr-F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3984" y="439720"/>
            <a:ext cx="8037640" cy="673042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Actualités sociales de la branche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126836" y="2697018"/>
            <a:ext cx="7441460" cy="27665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8F8A7D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15915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3C3C3B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signé en mai 2018 et non encore étendu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 2018 non encore négocié à ce jour.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 2019 : à venir…</a:t>
            </a: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1"/>
          </p:nvPr>
        </p:nvSpPr>
        <p:spPr>
          <a:xfrm>
            <a:off x="693984" y="1184745"/>
            <a:ext cx="8292998" cy="689427"/>
          </a:xfrm>
        </p:spPr>
        <p:txBody>
          <a:bodyPr/>
          <a:lstStyle/>
          <a:p>
            <a:pPr marL="360363" indent="-360363"/>
            <a:r>
              <a:rPr lang="fr-FR" i="1" dirty="0" smtClean="0">
                <a:solidFill>
                  <a:srgbClr val="58585A"/>
                </a:solidFill>
                <a:latin typeface="Arial" panose="020B0604020202020204" pitchFamily="34" charset="0"/>
                <a:cs typeface="Arial" pitchFamily="34" charset="0"/>
              </a:rPr>
              <a:t>4.  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N.A.O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(négociation annuelle obligatoire) sur les salaires et les conditions de travail</a:t>
            </a:r>
            <a:endParaRPr lang="fr-F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3984" y="439720"/>
            <a:ext cx="8037640" cy="673042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Actualités sociales de la branche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92074" y="1791854"/>
            <a:ext cx="7441460" cy="117301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8F8A7D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15915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3C3C3B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pPr algn="just"/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Finalisation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2018 du 5° rapport de branche incluant les données des radios de l’année 2017 et qui sera présenté en CMP en 2019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1"/>
          </p:nvPr>
        </p:nvSpPr>
        <p:spPr>
          <a:xfrm>
            <a:off x="693984" y="1392823"/>
            <a:ext cx="8292998" cy="689427"/>
          </a:xfrm>
        </p:spPr>
        <p:txBody>
          <a:bodyPr/>
          <a:lstStyle/>
          <a:p>
            <a:pPr marL="360363" indent="-360363"/>
            <a:r>
              <a:rPr lang="fr-FR" i="1" dirty="0" smtClean="0">
                <a:solidFill>
                  <a:srgbClr val="58585A"/>
                </a:solidFill>
                <a:latin typeface="Arial" panose="020B0604020202020204" pitchFamily="34" charset="0"/>
                <a:cs typeface="Arial" pitchFamily="34" charset="0"/>
              </a:rPr>
              <a:t>5. </a:t>
            </a:r>
            <a:r>
              <a:rPr lang="fr-FR" dirty="0" smtClean="0"/>
              <a:t>RAPPORT DE BRANCHE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ous-titre 6"/>
          <p:cNvSpPr txBox="1">
            <a:spLocks/>
          </p:cNvSpPr>
          <p:nvPr/>
        </p:nvSpPr>
        <p:spPr>
          <a:xfrm>
            <a:off x="693984" y="2927674"/>
            <a:ext cx="8292998" cy="6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2000" b="0" i="0" kern="1200" cap="all">
                <a:solidFill>
                  <a:srgbClr val="3C3C3B"/>
                </a:solidFill>
                <a:latin typeface="Open Sans"/>
                <a:ea typeface="+mn-ea"/>
                <a:cs typeface="Open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800" b="1" i="0" kern="1200" cap="all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i="0" kern="1200" cap="all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i="0" kern="1200" cap="all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2000" kern="1200">
                <a:solidFill>
                  <a:schemeClr val="tx1">
                    <a:tint val="75000"/>
                  </a:schemeClr>
                </a:solidFill>
                <a:latin typeface="Brandon Grotesque Regular"/>
                <a:ea typeface="+mn-ea"/>
                <a:cs typeface="Brandon Grotesque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/>
            <a:r>
              <a:rPr lang="fr-FR" i="1" dirty="0" smtClean="0">
                <a:solidFill>
                  <a:srgbClr val="58585A"/>
                </a:solidFill>
                <a:latin typeface="Arial" panose="020B0604020202020204" pitchFamily="34" charset="0"/>
                <a:cs typeface="Arial" pitchFamily="34" charset="0"/>
              </a:rPr>
              <a:t>6. </a:t>
            </a:r>
            <a:r>
              <a:rPr lang="fr-FR" dirty="0" smtClean="0"/>
              <a:t>Transformation des OPCA en OPCO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918184" y="3396562"/>
            <a:ext cx="7441460" cy="628882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8F8A7D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15915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3C3C3B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traité ici car exposé spécifique</a:t>
            </a:r>
          </a:p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951346" y="4983789"/>
            <a:ext cx="7441460" cy="116862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smtClean="0">
                <a:solidFill>
                  <a:srgbClr val="8F8A7D"/>
                </a:solidFill>
                <a:effectLst/>
                <a:latin typeface="Open Sans"/>
                <a:cs typeface="Open Sans"/>
              </a:defRPr>
            </a:lvl1pPr>
            <a:lvl2pPr marL="0" indent="0">
              <a:spcBef>
                <a:spcPts val="0"/>
              </a:spcBef>
              <a:buNone/>
              <a:defRPr sz="1400" b="1" i="0" cap="none">
                <a:solidFill>
                  <a:srgbClr val="E15915"/>
                </a:solidFill>
                <a:latin typeface="Open Sans"/>
                <a:cs typeface="Open Sans"/>
              </a:defRPr>
            </a:lvl2pPr>
            <a:lvl3pPr marL="0" indent="0">
              <a:spcBef>
                <a:spcPts val="0"/>
              </a:spcBef>
              <a:buNone/>
              <a:defRPr sz="1400" b="0" i="0" cap="none">
                <a:solidFill>
                  <a:srgbClr val="3C3C3B"/>
                </a:solidFill>
                <a:latin typeface="Open Sans"/>
                <a:cs typeface="Open Sans"/>
              </a:defRPr>
            </a:lvl3pPr>
            <a:lvl4pPr marL="0" indent="0">
              <a:spcBef>
                <a:spcPts val="0"/>
              </a:spcBef>
              <a:buNone/>
              <a:defRPr sz="1400" b="0" i="0" cap="none" baseline="0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rgbClr val="DC592D"/>
                </a:solidFill>
                <a:latin typeface="Open Sans"/>
                <a:cs typeface="Open Sans"/>
              </a:defRPr>
            </a:lvl4pPr>
            <a:lvl5pPr marL="0" indent="0">
              <a:buNone/>
              <a:defRPr>
                <a:latin typeface="Brandon Grotesque Regular"/>
                <a:cs typeface="Brandon Grotesque Regular"/>
              </a:defRPr>
            </a:lvl5pPr>
          </a:lstStyle>
          <a:p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l’accord sur l’égalité professionnelle  du 8 juin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et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 dans les radios depuis le 1° octobre 2018.</a:t>
            </a:r>
          </a:p>
        </p:txBody>
      </p:sp>
      <p:sp>
        <p:nvSpPr>
          <p:cNvPr id="11" name="Sous-titre 6"/>
          <p:cNvSpPr txBox="1">
            <a:spLocks/>
          </p:cNvSpPr>
          <p:nvPr/>
        </p:nvSpPr>
        <p:spPr>
          <a:xfrm>
            <a:off x="693984" y="4462525"/>
            <a:ext cx="8292998" cy="68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2000" b="0" i="0" kern="1200" cap="all">
                <a:solidFill>
                  <a:srgbClr val="3C3C3B"/>
                </a:solidFill>
                <a:latin typeface="Open Sans"/>
                <a:ea typeface="+mn-ea"/>
                <a:cs typeface="Open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800" b="1" i="0" kern="1200" cap="all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i="0" kern="1200" cap="all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i="0" kern="1200" cap="all">
                <a:ln>
                  <a:solidFill>
                    <a:srgbClr val="E15915">
                      <a:alpha val="0"/>
                    </a:srgbClr>
                  </a:solidFill>
                </a:ln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2000" kern="1200">
                <a:solidFill>
                  <a:schemeClr val="tx1">
                    <a:tint val="75000"/>
                  </a:schemeClr>
                </a:solidFill>
                <a:latin typeface="Brandon Grotesque Regular"/>
                <a:ea typeface="+mn-ea"/>
                <a:cs typeface="Brandon Grotesque Regular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/>
            <a:r>
              <a:rPr lang="fr-FR" i="1" dirty="0" smtClean="0">
                <a:solidFill>
                  <a:srgbClr val="58585A"/>
                </a:solidFill>
                <a:latin typeface="Arial" panose="020B0604020202020204" pitchFamily="34" charset="0"/>
                <a:cs typeface="Arial" pitchFamily="34" charset="0"/>
              </a:rPr>
              <a:t>7. EGALITE PROFESSIONNELLE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73" y="5869806"/>
            <a:ext cx="657956" cy="7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850</Words>
  <Application>Microsoft Office PowerPoint</Application>
  <PresentationFormat>Affichage à l'écran (4:3)</PresentationFormat>
  <Paragraphs>125</Paragraphs>
  <Slides>17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Brandon Grotesque Bold</vt:lpstr>
      <vt:lpstr>Brandon Grotesque Regular</vt:lpstr>
      <vt:lpstr>Calibri</vt:lpstr>
      <vt:lpstr>Courier New</vt:lpstr>
      <vt:lpstr>Open Sans</vt:lpstr>
      <vt:lpstr>Open Sans Light</vt:lpstr>
      <vt:lpstr>Verdana</vt:lpstr>
      <vt:lpstr>Wingdings</vt:lpstr>
      <vt:lpstr>ヒラギノ角ゴ Pro W3</vt:lpstr>
      <vt:lpstr>Thème Office</vt:lpstr>
      <vt:lpstr>Actualité sociale  jEan-claude rivard  </vt:lpstr>
      <vt:lpstr>sommaire</vt:lpstr>
      <vt:lpstr>01</vt:lpstr>
      <vt:lpstr>Actualités sociales de la branche</vt:lpstr>
      <vt:lpstr>Actualités sociales de la branche</vt:lpstr>
      <vt:lpstr>Actualités sociales de la branche</vt:lpstr>
      <vt:lpstr>Actualités sociales de la branche</vt:lpstr>
      <vt:lpstr>Actualités sociales de la branche</vt:lpstr>
      <vt:lpstr>Actualités sociales de la branche</vt:lpstr>
      <vt:lpstr>02</vt:lpstr>
      <vt:lpstr>L’entretien professionnel                  (loi du 5/03/14)</vt:lpstr>
      <vt:lpstr>L’entretien professionnel</vt:lpstr>
      <vt:lpstr>L’ entretien professionnel</vt:lpstr>
      <vt:lpstr>Acteurs de l’entretien professionnel   </vt:lpstr>
      <vt:lpstr>Calendrier</vt:lpstr>
      <vt:lpstr>Présentation PowerPoint</vt:lpstr>
      <vt:lpstr>Présentation PowerPoint</vt:lpstr>
    </vt:vector>
  </TitlesOfParts>
  <Company>ISCOM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Jean-Paul ESTEVES</dc:creator>
  <cp:lastModifiedBy> </cp:lastModifiedBy>
  <cp:revision>83</cp:revision>
  <cp:lastPrinted>2019-01-25T10:20:27Z</cp:lastPrinted>
  <dcterms:created xsi:type="dcterms:W3CDTF">2014-10-15T02:50:29Z</dcterms:created>
  <dcterms:modified xsi:type="dcterms:W3CDTF">2019-01-25T10:26:12Z</dcterms:modified>
</cp:coreProperties>
</file>